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57" r:id="rId5"/>
    <p:sldId id="279" r:id="rId6"/>
    <p:sldId id="280" r:id="rId7"/>
    <p:sldId id="276" r:id="rId8"/>
    <p:sldId id="281" r:id="rId9"/>
    <p:sldId id="262" r:id="rId10"/>
    <p:sldId id="270" r:id="rId11"/>
    <p:sldId id="272" r:id="rId12"/>
    <p:sldId id="271" r:id="rId13"/>
    <p:sldId id="263" r:id="rId14"/>
    <p:sldId id="264" r:id="rId15"/>
    <p:sldId id="265" r:id="rId16"/>
    <p:sldId id="266" r:id="rId17"/>
    <p:sldId id="267" r:id="rId18"/>
    <p:sldId id="282" r:id="rId19"/>
    <p:sldId id="268" r:id="rId20"/>
    <p:sldId id="269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144000" cy="45089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r>
              <a:rPr lang="en-US" sz="28700" b="1" dirty="0" err="1" smtClean="0">
                <a:ln w="1905"/>
                <a:blipFill>
                  <a:blip r:embed="rId4"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med">
    <p:wedge/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6477000" cy="8997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086" tIns="34043" rIns="68086" bIns="3404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লোকটিকে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চেন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4" descr="image_519_153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995923"/>
            <a:ext cx="3543300" cy="43590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1676400"/>
            <a:ext cx="1981200" cy="707872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26" tIns="45713" rIns="91426" bIns="457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জন্ম: ১৮৪৫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981200" y="1828800"/>
            <a:ext cx="914400" cy="333375"/>
          </a:xfrm>
          <a:prstGeom prst="rightArrow">
            <a:avLst>
              <a:gd name="adj1" fmla="val 50000"/>
              <a:gd name="adj2" fmla="val 6857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3" rIns="91426" bIns="45713" anchor="ctr"/>
          <a:lstStyle/>
          <a:p>
            <a:endParaRPr lang="en-US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0" y="3588684"/>
            <a:ext cx="2019300" cy="7078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26" tIns="45713" rIns="91426" bIns="4571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১৯১৮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2019300" y="3710548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3" rIns="91426" bIns="45713" anchor="ctr"/>
          <a:lstStyle/>
          <a:p>
            <a:endParaRPr lang="en-US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391400" y="2057400"/>
            <a:ext cx="1752600" cy="2100076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086" tIns="34043" rIns="68086" bIns="3404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তত্ত্বের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9" name="Right Arrow 8"/>
          <p:cNvSpPr/>
          <p:nvPr/>
        </p:nvSpPr>
        <p:spPr>
          <a:xfrm flipH="1">
            <a:off x="6553200" y="2848984"/>
            <a:ext cx="711200" cy="427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086" tIns="34043" rIns="68086" bIns="34043"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86400"/>
            <a:ext cx="4495800" cy="11767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086" tIns="34043" rIns="68086" bIns="34043" rtlCol="0">
            <a:spAutoFit/>
          </a:bodyPr>
          <a:lstStyle/>
          <a:p>
            <a:pPr algn="ctr"/>
            <a:r>
              <a:rPr lang="en-US" sz="7200" dirty="0" err="1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জজ</a:t>
            </a:r>
            <a:r>
              <a:rPr lang="en-US" sz="7200" dirty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ক্যান্টর</a:t>
            </a:r>
            <a:endParaRPr lang="en-US" sz="7200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26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208 L 0.11666 -0.002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0208 L 0.12084 -0.00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81617" y="0"/>
            <a:ext cx="6629400" cy="89974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086" tIns="34043" rIns="68086" bIns="340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5" descr="Dinner_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2061748">
            <a:off x="-313408" y="5323739"/>
            <a:ext cx="35052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ডিনার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691031"/>
      </p:ext>
    </p:extLst>
  </p:cSld>
  <p:clrMapOvr>
    <a:masterClrMapping/>
  </p:clrMapOvr>
  <p:transition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ysha\Pictures\set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41020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কাপপ্রিস সেট </a:t>
            </a:r>
            <a:r>
              <a:rPr lang="bn-IN" sz="72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86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855408"/>
            <a:ext cx="8153400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প্রকাশের পদ্ধতি দু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টি।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2979170"/>
            <a:ext cx="6450931" cy="23083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১। তালিকা পদ্ধতি।</a:t>
            </a:r>
          </a:p>
          <a:p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 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পদ্ধতি।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04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304800"/>
            <a:ext cx="9143999" cy="21852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তালিকা পদ্ধতিঃ 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এ পদ্ধতিতে সেটের সকল উপাদান সুনির্দিস্টভাবে উল্লেখ করে দ্বিতীয় বন্ধনী {} এর মধ্যে আবদ্ধ করা হয় এবং একাধিক উপাদান থাকলে ‘কমা’ ব্যবহার করে উপাদানগুলোকে আলাদা করা হয়। যেমন, A={a,b}, B={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}, C={ </a:t>
            </a:r>
            <a:r>
              <a:rPr lang="en-US" sz="3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নিলয়,তিশা,শুভ্র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} </a:t>
            </a:r>
            <a:r>
              <a:rPr lang="en-US" sz="32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819400"/>
            <a:ext cx="91440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B={x:x, 28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গুণনীয়ক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}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সেটটিকে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36716" y="3746082"/>
                <a:ext cx="6223818" cy="255454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2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endParaRPr lang="en-US" sz="32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14</m:t>
                    </m:r>
                  </m:oMath>
                </a14:m>
                <a:endParaRPr lang="en-US" sz="32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=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en-US" sz="3200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28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গুণনীয়কসমূহ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1,2,4,7,14,28</a:t>
                </a:r>
              </a:p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B={1,2,4,7,14,</a:t>
                </a:r>
                <a:r>
                  <a:rPr lang="bn-B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28}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537" y="3746083"/>
                <a:ext cx="4667864" cy="2554545"/>
              </a:xfrm>
              <a:prstGeom prst="rect">
                <a:avLst/>
              </a:prstGeom>
              <a:blipFill>
                <a:blip r:embed="rId2"/>
                <a:stretch>
                  <a:fillRect l="-584" t="-3529" b="-6353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72026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9144000" cy="267765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সেট গঠন পদ্ধতিঃ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পদ্ধতিতে সেটের সকল উপাদান সুনির্দিস্টভাবে উল্লেখ না করে উপাদান নির্ধারণের জন্য সাধার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ধর্মের উল্লেখ থাকে।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A={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x:x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} , B={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x:x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‘:’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এরুপ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 (</a:t>
            </a:r>
            <a:r>
              <a:rPr lang="en-US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Such That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316069"/>
            <a:ext cx="9144000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A={7.14,21,28}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সেটটিকে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91727" y="4316116"/>
                <a:ext cx="11808542" cy="212365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</a:t>
                </a:r>
                <a:r>
                  <a:rPr lang="en-US" sz="36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en-US" sz="32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সেটের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উপাদানসমূহ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7,14,21,28</a:t>
                </a:r>
              </a:p>
              <a:p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প্রত্যেকটি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7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বিভাজ্য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ৎ 7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28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bn-BD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sty m:val="p"/>
                      </m:rP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m:rPr>
                        <m:sty m:val="p"/>
                      </m:rP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:</m:t>
                    </m:r>
                    <m:r>
                      <m:rPr>
                        <m:sty m:val="p"/>
                      </m:rP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x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গুণিতক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x</a:t>
                </a:r>
                <a14:m>
                  <m:oMath xmlns:m="http://schemas.openxmlformats.org/officeDocument/2006/math">
                    <m:r>
                      <a:rPr lang="bn-BD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≤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  <a:r>
                  <a:rPr lang="bn-BD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28}.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/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95" y="4316116"/>
                <a:ext cx="8856407" cy="2123658"/>
              </a:xfrm>
              <a:prstGeom prst="rect">
                <a:avLst/>
              </a:prstGeom>
              <a:blipFill>
                <a:blip r:embed="rId2"/>
                <a:stretch>
                  <a:fillRect l="-1389" t="-339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240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482184"/>
            <a:ext cx="8610600" cy="5156616"/>
            <a:chOff x="-50470" y="482184"/>
            <a:chExt cx="9563100" cy="5156616"/>
          </a:xfrm>
        </p:grpSpPr>
        <p:grpSp>
          <p:nvGrpSpPr>
            <p:cNvPr id="3" name="Group 15"/>
            <p:cNvGrpSpPr/>
            <p:nvPr/>
          </p:nvGrpSpPr>
          <p:grpSpPr>
            <a:xfrm>
              <a:off x="-50470" y="482184"/>
              <a:ext cx="9563100" cy="3937417"/>
              <a:chOff x="-50470" y="482184"/>
              <a:chExt cx="9563100" cy="3937417"/>
            </a:xfrm>
          </p:grpSpPr>
          <p:grpSp>
            <p:nvGrpSpPr>
              <p:cNvPr id="5" name="Group 13"/>
              <p:cNvGrpSpPr/>
              <p:nvPr/>
            </p:nvGrpSpPr>
            <p:grpSpPr>
              <a:xfrm>
                <a:off x="-50470" y="482184"/>
                <a:ext cx="9563100" cy="3937417"/>
                <a:chOff x="-50470" y="482184"/>
                <a:chExt cx="9563100" cy="3937417"/>
              </a:xfrm>
            </p:grpSpPr>
            <mc:AlternateContent xmlns:mc="http://schemas.openxmlformats.org/markup-compatibility/2006">
              <mc:Choice xmlns:a14="http://schemas.microsoft.com/office/drawing/2010/main" xmlns="" Requires="a14">
                <p:sp>
                  <p:nvSpPr>
                    <p:cNvPr id="4" name="TextBox 3"/>
                    <p:cNvSpPr txBox="1"/>
                    <p:nvPr/>
                  </p:nvSpPr>
                  <p:spPr>
                    <a:xfrm>
                      <a:off x="3212770" y="499997"/>
                      <a:ext cx="1295400" cy="221599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3800" i="1" smtClean="0">
                                <a:latin typeface="Cambria Math"/>
                                <a:ea typeface="Cambria Math"/>
                              </a:rPr>
                              <m:t>∪</m:t>
                            </m:r>
                          </m:oMath>
                        </m:oMathPara>
                      </a14:m>
                      <a:endParaRPr lang="en-US" sz="13800" dirty="0"/>
                    </a:p>
                  </p:txBody>
                </p:sp>
              </mc:Choice>
              <mc:Fallback>
                <p:sp>
                  <p:nvSpPr>
                    <p:cNvPr id="9" name="TextBox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12770" y="499997"/>
                      <a:ext cx="1295400" cy="2215991"/>
                    </a:xfrm>
                    <a:prstGeom prst="rect">
                      <a:avLst/>
                    </a:prstGeom>
                    <a:blipFill rotWithShape="1">
                      <a:blip r:embed="rId2" cstate="print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Left Brace 4"/>
                <p:cNvSpPr/>
                <p:nvPr/>
              </p:nvSpPr>
              <p:spPr>
                <a:xfrm>
                  <a:off x="-50470" y="721797"/>
                  <a:ext cx="1117270" cy="2057400"/>
                </a:xfrm>
                <a:prstGeom prst="leftBrac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Left Brace 5"/>
                <p:cNvSpPr/>
                <p:nvPr/>
              </p:nvSpPr>
              <p:spPr>
                <a:xfrm>
                  <a:off x="4508170" y="482184"/>
                  <a:ext cx="1117270" cy="2057400"/>
                </a:xfrm>
                <a:prstGeom prst="leftBrac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ight Brace 6"/>
                <p:cNvSpPr/>
                <p:nvPr/>
              </p:nvSpPr>
              <p:spPr>
                <a:xfrm>
                  <a:off x="1219200" y="696564"/>
                  <a:ext cx="1740230" cy="1981200"/>
                </a:xfrm>
                <a:prstGeom prst="rightBrac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ight Brace 7"/>
                <p:cNvSpPr/>
                <p:nvPr/>
              </p:nvSpPr>
              <p:spPr>
                <a:xfrm>
                  <a:off x="7772400" y="617392"/>
                  <a:ext cx="1740230" cy="1981200"/>
                </a:xfrm>
                <a:prstGeom prst="rightBrac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8"/>
                <p:cNvSpPr/>
                <p:nvPr/>
              </p:nvSpPr>
              <p:spPr>
                <a:xfrm>
                  <a:off x="347352" y="3048000"/>
                  <a:ext cx="2235531" cy="129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700" dirty="0" smtClean="0">
                      <a:solidFill>
                        <a:schemeClr val="tx1"/>
                      </a:solidFill>
                    </a:rPr>
                    <a:t>=</a:t>
                  </a:r>
                  <a:endParaRPr lang="en-US" sz="28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Left Brace 11"/>
                <p:cNvSpPr/>
                <p:nvPr/>
              </p:nvSpPr>
              <p:spPr>
                <a:xfrm>
                  <a:off x="2537361" y="2840925"/>
                  <a:ext cx="609600" cy="1578676"/>
                </a:xfrm>
                <a:prstGeom prst="leftBrac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Brace 12"/>
                <p:cNvSpPr/>
                <p:nvPr/>
              </p:nvSpPr>
              <p:spPr>
                <a:xfrm>
                  <a:off x="7566158" y="2819400"/>
                  <a:ext cx="927760" cy="1518910"/>
                </a:xfrm>
                <a:prstGeom prst="rightBrac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4265619" y="3124200"/>
                <a:ext cx="685800" cy="990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smtClean="0">
                    <a:solidFill>
                      <a:schemeClr val="tx1"/>
                    </a:solidFill>
                  </a:rPr>
                  <a:t>,</a:t>
                </a:r>
                <a:endParaRPr lang="en-US" sz="9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811372" y="4648200"/>
              <a:ext cx="4739235" cy="9906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7200" b="1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সংযোগ সেট </a:t>
              </a:r>
              <a:endParaRPr lang="en-US" sz="7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1026" name="Picture 2" descr="F:\Mujamul\foto\Photos\MY pic\stock-vector-thomson-gazelle-africa-animal-side-view-picture-isolated-on-white-background-vector-illustration-127134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1066800" cy="1219200"/>
          </a:xfrm>
          <a:prstGeom prst="rect">
            <a:avLst/>
          </a:prstGeom>
          <a:noFill/>
        </p:spPr>
      </p:pic>
      <p:pic>
        <p:nvPicPr>
          <p:cNvPr id="1027" name="Picture 3" descr="F:\Mujamul\foto\Photos\MY pic\stock-vector-thomson-gazelle-africa-animal-side-view-picture-isolated-on-white-background-vector-illustration-127134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1" y="2971800"/>
            <a:ext cx="1143000" cy="1295400"/>
          </a:xfrm>
          <a:prstGeom prst="rect">
            <a:avLst/>
          </a:prstGeom>
          <a:noFill/>
        </p:spPr>
      </p:pic>
      <p:pic>
        <p:nvPicPr>
          <p:cNvPr id="1029" name="Picture 5" descr="F:\Mujamul\foto\Photos\MY pic\pigeon_birds_macro_215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914400"/>
            <a:ext cx="1066800" cy="1219200"/>
          </a:xfrm>
          <a:prstGeom prst="rect">
            <a:avLst/>
          </a:prstGeom>
          <a:noFill/>
        </p:spPr>
      </p:pic>
      <p:pic>
        <p:nvPicPr>
          <p:cNvPr id="23" name="Picture 5" descr="F:\Mujamul\foto\Photos\MY pic\pigeon_birds_macro_215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048000"/>
            <a:ext cx="1066800" cy="1219200"/>
          </a:xfrm>
          <a:prstGeom prst="rect">
            <a:avLst/>
          </a:prstGeom>
          <a:noFill/>
        </p:spPr>
      </p:pic>
      <p:pic>
        <p:nvPicPr>
          <p:cNvPr id="1030" name="Picture 6" descr="F:\Mujamul\foto\Photos\MY pic\155615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1" y="2990850"/>
            <a:ext cx="1066800" cy="1276350"/>
          </a:xfrm>
          <a:prstGeom prst="rect">
            <a:avLst/>
          </a:prstGeom>
          <a:noFill/>
        </p:spPr>
      </p:pic>
      <p:pic>
        <p:nvPicPr>
          <p:cNvPr id="25" name="Picture 6" descr="F:\Mujamul\foto\Photos\MY pic\155615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395" y="1143000"/>
            <a:ext cx="958405" cy="1276350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5867400" y="3124200"/>
            <a:ext cx="685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,</a:t>
            </a:r>
            <a:endParaRPr lang="en-US" sz="9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19800" y="990600"/>
            <a:ext cx="6858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solidFill>
                  <a:schemeClr val="tx1"/>
                </a:solidFill>
              </a:rPr>
              <a:t>,</a:t>
            </a:r>
            <a:endParaRPr lang="en-US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876819"/>
            <a:ext cx="8133558" cy="4609580"/>
            <a:chOff x="-152400" y="914400"/>
            <a:chExt cx="8763861" cy="472599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760519" y="1125621"/>
                  <a:ext cx="914400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600" i="1" smtClean="0">
                            <a:latin typeface="Cambria Math"/>
                            <a:ea typeface="Cambria Math"/>
                          </a:rPr>
                          <m:t>∩</m:t>
                        </m:r>
                      </m:oMath>
                    </m:oMathPara>
                  </a14:m>
                  <a:endParaRPr lang="en-US" sz="96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519" y="1125621"/>
                  <a:ext cx="914400" cy="1569660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/>
            <p:cNvSpPr/>
            <p:nvPr/>
          </p:nvSpPr>
          <p:spPr>
            <a:xfrm>
              <a:off x="-152400" y="914400"/>
              <a:ext cx="990600" cy="1371600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>
              <a:off x="4609693" y="1069213"/>
              <a:ext cx="990600" cy="1371600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2885487" y="1019732"/>
              <a:ext cx="760021" cy="1371600"/>
            </a:xfrm>
            <a:prstGeom prst="righ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7647580" y="1065694"/>
              <a:ext cx="963881" cy="1371600"/>
            </a:xfrm>
            <a:prstGeom prst="righ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325491" y="1450213"/>
              <a:ext cx="812470" cy="990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 smtClean="0">
                  <a:solidFill>
                    <a:schemeClr val="tx1"/>
                  </a:solidFill>
                </a:rPr>
                <a:t>, </a:t>
              </a:r>
              <a:endParaRPr lang="en-US" sz="6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3200400"/>
              <a:ext cx="2234540" cy="1219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000" dirty="0" smtClean="0">
                  <a:solidFill>
                    <a:schemeClr val="tx1"/>
                  </a:solidFill>
                </a:rPr>
                <a:t>= </a:t>
              </a:r>
              <a:endParaRPr lang="en-US" sz="8000" dirty="0">
                <a:solidFill>
                  <a:schemeClr val="tx1"/>
                </a:solidFill>
              </a:endParaRPr>
            </a:p>
          </p:txBody>
        </p:sp>
        <p:sp>
          <p:nvSpPr>
            <p:cNvPr id="16" name="Left Brace 15"/>
            <p:cNvSpPr/>
            <p:nvPr/>
          </p:nvSpPr>
          <p:spPr>
            <a:xfrm>
              <a:off x="1489701" y="3012265"/>
              <a:ext cx="1062037" cy="1378138"/>
            </a:xfrm>
            <a:prstGeom prst="lef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Brace 16"/>
            <p:cNvSpPr/>
            <p:nvPr/>
          </p:nvSpPr>
          <p:spPr>
            <a:xfrm>
              <a:off x="4034958" y="3012265"/>
              <a:ext cx="762495" cy="1378138"/>
            </a:xfrm>
            <a:prstGeom prst="rightBrac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639172" y="4546652"/>
              <a:ext cx="4351568" cy="1093740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88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ছেদসেট</a:t>
              </a:r>
              <a:r>
                <a:rPr lang="bn-BD" sz="8800" dirty="0" smtClean="0">
                  <a:solidFill>
                    <a:srgbClr val="00B0F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8800" dirty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2053" name="Picture 5" descr="F:\Mujamul\foto\Photos\MY pic\budapest_pigeon_portrait_216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971800"/>
            <a:ext cx="1066800" cy="1295400"/>
          </a:xfrm>
          <a:prstGeom prst="rect">
            <a:avLst/>
          </a:prstGeom>
          <a:noFill/>
        </p:spPr>
      </p:pic>
      <p:pic>
        <p:nvPicPr>
          <p:cNvPr id="2054" name="Picture 6" descr="F:\Mujamul\foto\Photos\MY pic\budapest_pigeon_portrait_216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219200"/>
            <a:ext cx="1143000" cy="914400"/>
          </a:xfrm>
          <a:prstGeom prst="rect">
            <a:avLst/>
          </a:prstGeom>
          <a:noFill/>
        </p:spPr>
      </p:pic>
      <p:pic>
        <p:nvPicPr>
          <p:cNvPr id="2055" name="Picture 7" descr="F:\Mujamul\foto\Photos\MY pic\budapest_pigeon_portrait_216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066800"/>
            <a:ext cx="990600" cy="9906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248400" y="1295400"/>
            <a:ext cx="812470" cy="997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, 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2056" name="Picture 8" descr="F:\Mujamul\foto\Photos\MY pic\rooster_1893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126836"/>
            <a:ext cx="914400" cy="1082964"/>
          </a:xfrm>
          <a:prstGeom prst="rect">
            <a:avLst/>
          </a:prstGeom>
          <a:noFill/>
        </p:spPr>
      </p:pic>
      <p:pic>
        <p:nvPicPr>
          <p:cNvPr id="2057" name="Picture 9" descr="F:\Mujamul\foto\Photos\MY pic\victoria_crowned_pigeon_1949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066800"/>
            <a:ext cx="990600" cy="1143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8130" y="3701848"/>
            <a:ext cx="7068749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সেট প্রকাশের পদ্ধতি কয়টি এবং কী কী ?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1" y="383459"/>
            <a:ext cx="3276600" cy="2034123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43795" y="3215159"/>
            <a:ext cx="1382661" cy="1696064"/>
          </a:xfrm>
          <a:prstGeom prst="rightArrow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775" y="3583859"/>
            <a:ext cx="1150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80218"/>
            <a:ext cx="3787878" cy="238678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05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5145" y="533399"/>
            <a:ext cx="7810391" cy="4419601"/>
            <a:chOff x="76200" y="152399"/>
            <a:chExt cx="8759317" cy="4419601"/>
          </a:xfrm>
        </p:grpSpPr>
        <p:sp>
          <p:nvSpPr>
            <p:cNvPr id="3" name="Rectangle 2"/>
            <p:cNvSpPr/>
            <p:nvPr/>
          </p:nvSpPr>
          <p:spPr>
            <a:xfrm>
              <a:off x="85458" y="457200"/>
              <a:ext cx="2136449" cy="685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সসীম সেট</a:t>
              </a:r>
              <a:r>
                <a:rPr lang="en-US" sz="3600" dirty="0" smtClean="0">
                  <a:solidFill>
                    <a:srgbClr val="FF0000"/>
                  </a:solidFill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bn-BD" sz="40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=  </a:t>
              </a:r>
              <a:endParaRPr lang="en-US" sz="40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62400" y="322403"/>
              <a:ext cx="838200" cy="89679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6200" y="2971800"/>
              <a:ext cx="1907023" cy="762000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 smtClean="0">
                  <a:solidFill>
                    <a:srgbClr val="002060"/>
                  </a:solidFill>
                  <a:latin typeface="Shonar Bangla" pitchFamily="34" charset="0"/>
                  <a:cs typeface="Shonar Bangla" pitchFamily="34" charset="0"/>
                </a:rPr>
                <a:t>অসীম সেট </a:t>
              </a:r>
              <a:r>
                <a:rPr lang="bn-BD" sz="2800" dirty="0" smtClean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rPr>
                <a:t>= </a:t>
              </a:r>
              <a:endParaRPr lang="en-US" sz="2800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200400" y="3276600"/>
              <a:ext cx="914400" cy="1018575"/>
            </a:xfrm>
            <a:prstGeom prst="rect">
              <a:avLst/>
            </a:prstGeom>
          </p:spPr>
        </p:pic>
        <p:sp>
          <p:nvSpPr>
            <p:cNvPr id="13" name="Left Brace 12"/>
            <p:cNvSpPr/>
            <p:nvPr/>
          </p:nvSpPr>
          <p:spPr>
            <a:xfrm>
              <a:off x="2286000" y="152399"/>
              <a:ext cx="1143000" cy="1251085"/>
            </a:xfrm>
            <a:prstGeom prst="leftBrace">
              <a:avLst/>
            </a:prstGeom>
            <a:ln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1649702" y="3045037"/>
              <a:ext cx="967795" cy="1352878"/>
            </a:xfrm>
            <a:prstGeom prst="leftBrace">
              <a:avLst/>
            </a:prstGeom>
            <a:ln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8033047" y="2971800"/>
              <a:ext cx="802470" cy="1219200"/>
            </a:xfrm>
            <a:prstGeom prst="rightBrac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7434841" y="228600"/>
              <a:ext cx="569130" cy="1143000"/>
            </a:xfrm>
            <a:prstGeom prst="rightBrac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167540" y="3191758"/>
              <a:ext cx="1429007" cy="990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tx1"/>
                  </a:solidFill>
                </a:rPr>
                <a:t>………</a:t>
              </a:r>
              <a:endParaRPr lang="en-US" sz="40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00400" y="3505200"/>
              <a:ext cx="1600200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solidFill>
                    <a:schemeClr val="tx1"/>
                  </a:solidFill>
                </a:rPr>
                <a:t>,</a:t>
              </a:r>
              <a:endParaRPr lang="en-US" sz="80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00800" y="3197202"/>
              <a:ext cx="1600200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solidFill>
                    <a:schemeClr val="tx1"/>
                  </a:solidFill>
                </a:rPr>
                <a:t>,</a:t>
              </a:r>
              <a:endParaRPr lang="en-US" sz="80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438400" y="3430404"/>
              <a:ext cx="1600200" cy="10272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solidFill>
                    <a:schemeClr val="tx1"/>
                  </a:solidFill>
                </a:rPr>
                <a:t>,</a:t>
              </a:r>
              <a:endParaRPr lang="en-US" sz="80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212935" y="3276600"/>
              <a:ext cx="769121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solidFill>
                    <a:schemeClr val="tx1"/>
                  </a:solidFill>
                </a:rPr>
                <a:t>,</a:t>
              </a:r>
              <a:endParaRPr lang="en-US" sz="80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00400" y="533400"/>
              <a:ext cx="1600200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solidFill>
                    <a:schemeClr val="tx1"/>
                  </a:solidFill>
                </a:rPr>
                <a:t>,</a:t>
              </a:r>
              <a:endParaRPr lang="en-US" sz="8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04371" y="543296"/>
              <a:ext cx="1600200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solidFill>
                    <a:schemeClr val="tx1"/>
                  </a:solidFill>
                </a:rPr>
                <a:t>,</a:t>
              </a:r>
              <a:endParaRPr lang="en-US" sz="8000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625760" y="533400"/>
              <a:ext cx="1600200" cy="1066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smtClean="0">
                  <a:solidFill>
                    <a:schemeClr val="tx1"/>
                  </a:solidFill>
                </a:rPr>
                <a:t>,</a:t>
              </a:r>
              <a:endParaRPr lang="en-US" sz="8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099" name="Picture 3" descr="F:\Mujamul\foto\Photos\MY pic\fuchs_canada_perce_214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85800"/>
            <a:ext cx="914400" cy="990600"/>
          </a:xfrm>
          <a:prstGeom prst="rect">
            <a:avLst/>
          </a:prstGeom>
          <a:noFill/>
        </p:spPr>
      </p:pic>
      <p:pic>
        <p:nvPicPr>
          <p:cNvPr id="4100" name="Picture 4" descr="F:\Mujamul\foto\Photos\MY pic\stock-vector-hippopotamus-amphibius-africa-animal-side-view-picture-isolated-on-white-background-vector-126834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85800"/>
            <a:ext cx="1066800" cy="1066800"/>
          </a:xfrm>
          <a:prstGeom prst="rect">
            <a:avLst/>
          </a:prstGeom>
          <a:noFill/>
        </p:spPr>
      </p:pic>
      <p:pic>
        <p:nvPicPr>
          <p:cNvPr id="28" name="Picture 3" descr="F:\Mujamul\foto\Photos\MY pic\fuchs_canada_perce_214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81400"/>
            <a:ext cx="838200" cy="1143000"/>
          </a:xfrm>
          <a:prstGeom prst="rect">
            <a:avLst/>
          </a:prstGeom>
          <a:noFill/>
        </p:spPr>
      </p:pic>
      <p:pic>
        <p:nvPicPr>
          <p:cNvPr id="29" name="Picture 4" descr="F:\Mujamul\foto\Photos\MY pic\stock-vector-hippopotamus-amphibius-africa-animal-side-view-picture-isolated-on-white-background-vector-126834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657600"/>
            <a:ext cx="990600" cy="990600"/>
          </a:xfrm>
          <a:prstGeom prst="rect">
            <a:avLst/>
          </a:prstGeom>
          <a:noFill/>
        </p:spPr>
      </p:pic>
      <p:pic>
        <p:nvPicPr>
          <p:cNvPr id="4101" name="Picture 5" descr="F:\Mujamul\foto\Photos\MY pic\stock-vector-abstract-flower-77456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657600"/>
            <a:ext cx="914400" cy="990600"/>
          </a:xfrm>
          <a:prstGeom prst="rect">
            <a:avLst/>
          </a:prstGeom>
          <a:noFill/>
        </p:spPr>
      </p:pic>
      <p:pic>
        <p:nvPicPr>
          <p:cNvPr id="4102" name="Picture 6" descr="F:\Mujamul\foto\Photos\MY pic\stock-vector-abstract-flower-77456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1" y="838200"/>
            <a:ext cx="762000" cy="83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438400"/>
            <a:ext cx="6858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আতিকুল</a:t>
            </a:r>
            <a:r>
              <a:rPr lang="en-US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7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6000" b="1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6000" b="1" dirty="0" smtClean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চতুল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বোয়ালমারী#ফরিদপুর।</a:t>
            </a:r>
            <a:endParaRPr lang="en-US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8077200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1" descr="12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0"/>
            <a:ext cx="28956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১। সেট কি ? </a:t>
            </a:r>
          </a:p>
        </p:txBody>
      </p:sp>
      <p:sp>
        <p:nvSpPr>
          <p:cNvPr id="5" name="Title 23"/>
          <p:cNvSpPr txBox="1">
            <a:spLocks/>
          </p:cNvSpPr>
          <p:nvPr/>
        </p:nvSpPr>
        <p:spPr>
          <a:xfrm>
            <a:off x="381000" y="2514600"/>
            <a:ext cx="6934200" cy="914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27432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4400" b="1" dirty="0" smtClean="0">
                <a:ln/>
                <a:solidFill>
                  <a:schemeClr val="accent3"/>
                </a:solidFill>
                <a:latin typeface="Shonar Bangla" pitchFamily="34" charset="0"/>
                <a:cs typeface="Shonar Bangla" pitchFamily="34" charset="0"/>
              </a:rPr>
              <a:t>২। সেট প্রকাশের পদ্ধতি কয়টি ও কি কি ? </a:t>
            </a:r>
          </a:p>
        </p:txBody>
      </p:sp>
      <p:sp>
        <p:nvSpPr>
          <p:cNvPr id="9" name="Rectangle 8"/>
          <p:cNvSpPr/>
          <p:nvPr/>
        </p:nvSpPr>
        <p:spPr>
          <a:xfrm>
            <a:off x="2362200" y="228600"/>
            <a:ext cx="4191000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পাঠ মূল্যায়ন </a:t>
            </a:r>
            <a:endParaRPr lang="en-US" sz="72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itle 23"/>
          <p:cNvSpPr txBox="1">
            <a:spLocks/>
          </p:cNvSpPr>
          <p:nvPr/>
        </p:nvSpPr>
        <p:spPr>
          <a:xfrm>
            <a:off x="381000" y="3733800"/>
            <a:ext cx="8458200" cy="1066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27432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৩। সংযোগ সেট ও ছেদ সেট বলতে কি বুঝায় ?</a:t>
            </a:r>
          </a:p>
        </p:txBody>
      </p:sp>
      <p:sp>
        <p:nvSpPr>
          <p:cNvPr id="11" name="Title 23"/>
          <p:cNvSpPr txBox="1">
            <a:spLocks/>
          </p:cNvSpPr>
          <p:nvPr/>
        </p:nvSpPr>
        <p:spPr>
          <a:xfrm>
            <a:off x="381000" y="5029200"/>
            <a:ext cx="7467600" cy="990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274320">
            <a:noAutofit/>
          </a:bodyPr>
          <a:lstStyle/>
          <a:p>
            <a:r>
              <a:rPr lang="bn-BD" sz="4400" dirty="0" smtClean="0">
                <a:solidFill>
                  <a:srgbClr val="1D13DD"/>
                </a:solidFill>
                <a:latin typeface="Shonar Bangla" pitchFamily="34" charset="0"/>
                <a:cs typeface="Shonar Bangla" pitchFamily="34" charset="0"/>
              </a:rPr>
              <a:t>৪। অসীম সেট ও সসীম সেট বলতে কি বুঝায় ?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736" y="770020"/>
            <a:ext cx="9011264" cy="311610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blipFill>
                  <a:blip r:embed="rId4"/>
                  <a:stretch>
                    <a:fillRect/>
                  </a:stretch>
                </a:blip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3800" dirty="0">
              <a:blipFill>
                <a:blip r:embed="rId4"/>
                <a:stretch>
                  <a:fillRect/>
                </a:stretch>
              </a:blip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065" y="324465"/>
            <a:ext cx="818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59195" y="4458513"/>
            <a:ext cx="7311512" cy="1077218"/>
          </a:xfrm>
          <a:prstGeom prst="rect">
            <a:avLst/>
          </a:prstGeom>
          <a:blipFill>
            <a:blip r:embed="rId5"/>
            <a:stretch>
              <a:fillRect l="-1433" t="-8197" r="-561" b="-15847"/>
            </a:stretch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1" y="3581400"/>
            <a:ext cx="137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403866427"/>
      </p:ext>
    </p:extLst>
  </p:cSld>
  <p:clrMapOvr>
    <a:masterClrMapping/>
  </p:clrMapOvr>
  <p:transition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4488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166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আল্লাহ হাফেজ</a:t>
            </a:r>
            <a:endParaRPr lang="en-US" sz="2800" dirty="0">
              <a:blipFill>
                <a:blip r:embed="rId2"/>
                <a:stretch>
                  <a:fillRect/>
                </a:stretch>
              </a:blipFill>
            </a:endParaRPr>
          </a:p>
        </p:txBody>
      </p:sp>
      <p:pic>
        <p:nvPicPr>
          <p:cNvPr id="4" name="Picture 3" descr="cd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362200"/>
            <a:ext cx="4800600" cy="424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4953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80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0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ঃ-</a:t>
            </a:r>
            <a:r>
              <a:rPr lang="bn-BD" sz="8000" dirty="0" smtClean="0"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নবম </a:t>
            </a:r>
          </a:p>
          <a:p>
            <a:pPr algn="ctr">
              <a:buNone/>
            </a:pPr>
            <a:r>
              <a:rPr lang="bn-BD" sz="72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IN" sz="72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গণিত </a:t>
            </a:r>
            <a:r>
              <a:rPr lang="bn-BD" sz="7200" dirty="0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bn-BD" sz="6600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sz="6600" dirty="0" smtClean="0">
                <a:blipFill>
                  <a:blip r:embed="rId4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২য় </a:t>
            </a:r>
            <a:endParaRPr lang="bn-BD" sz="6600" dirty="0" smtClean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5400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সময়- </a:t>
            </a:r>
            <a:r>
              <a:rPr lang="en-US" sz="5400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5400" dirty="0" smtClean="0"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মিনিট</a:t>
            </a:r>
            <a:endParaRPr lang="en-US" sz="5400" dirty="0" smtClean="0">
              <a:blipFill>
                <a:blip r:embed="rId5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atiqul060@gmail.com</a:t>
            </a:r>
          </a:p>
          <a:p>
            <a:pPr algn="ctr">
              <a:buNone/>
            </a:pPr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D:\C-17\set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620926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19200"/>
            <a:ext cx="41910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a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1219200"/>
            <a:ext cx="3670300" cy="3276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152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বলোতো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0292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কাপপ্রিস সেট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9530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চামচ সেট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35020"/>
            <a:ext cx="4419600" cy="3132180"/>
          </a:xfrm>
          <a:prstGeom prst="rect">
            <a:avLst/>
          </a:prstGeom>
        </p:spPr>
      </p:pic>
      <p:pic>
        <p:nvPicPr>
          <p:cNvPr id="6" name="Picture 5" descr="a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4958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724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গ্লাস 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7244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প্লেট বাটি 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800"/>
            <a:ext cx="7481455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24200" y="56388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ডিনার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সেট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19200"/>
            <a:ext cx="8229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তোমরা </a:t>
            </a:r>
            <a:r>
              <a:rPr lang="en-US" sz="115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1500" b="1" dirty="0" err="1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11500" b="1" dirty="0" smtClean="0">
                <a:blipFill>
                  <a:blip r:embed="rId2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b="1" dirty="0">
              <a:blipFill>
                <a:blip r:embed="rId2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0"/>
            <a:ext cx="746760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13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BD" sz="13800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blipFill>
                <a:blip r:embed="rId3"/>
                <a:stretch>
                  <a:fillRect/>
                </a:stretch>
              </a:blip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  <p:sndAc>
      <p:stSnd loop="1">
        <p:snd r:embed="rId2" name="typ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200400"/>
            <a:ext cx="8319319" cy="286232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সেটের সংজ্ঞা বলতে পারবে।</a:t>
            </a:r>
          </a:p>
          <a:p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সেট প্রকাশের  পদ্ধতি বর্ণনা করতে পারবে।</a:t>
            </a:r>
          </a:p>
          <a:p>
            <a:pPr>
              <a:defRPr/>
            </a:pP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সেটের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ছেদ</a:t>
            </a:r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defRPr/>
            </a:pPr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৪।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অসীম 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সসীম সেট নিরুপন করতে পারবে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0"/>
            <a:ext cx="6705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13800" dirty="0" smtClean="0">
                <a:blipFill>
                  <a:blip r:embed="rId3"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IN" sz="11500" dirty="0" smtClean="0">
              <a:blipFill>
                <a:blip r:embed="rId3"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195038"/>
      </p:ext>
    </p:extLst>
  </p:cSld>
  <p:clrMapOvr>
    <a:masterClrMapping/>
  </p:clrMapOvr>
  <p:transition>
    <p:dissolve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357</Words>
  <Application>Microsoft Office PowerPoint</Application>
  <PresentationFormat>On-screen Show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ATIQUL ISLAM</dc:creator>
  <cp:lastModifiedBy>pc</cp:lastModifiedBy>
  <cp:revision>27</cp:revision>
  <dcterms:created xsi:type="dcterms:W3CDTF">2006-08-16T00:00:00Z</dcterms:created>
  <dcterms:modified xsi:type="dcterms:W3CDTF">2017-10-09T15:22:03Z</dcterms:modified>
</cp:coreProperties>
</file>